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34" r:id="rId15"/>
    <p:sldId id="335" r:id="rId16"/>
    <p:sldId id="336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10" r:id="rId25"/>
    <p:sldId id="312" r:id="rId26"/>
    <p:sldId id="293" r:id="rId27"/>
    <p:sldId id="298" r:id="rId28"/>
    <p:sldId id="299" r:id="rId29"/>
    <p:sldId id="297" r:id="rId30"/>
    <p:sldId id="295" r:id="rId31"/>
    <p:sldId id="296" r:id="rId32"/>
    <p:sldId id="315" r:id="rId33"/>
    <p:sldId id="302" r:id="rId34"/>
    <p:sldId id="331" r:id="rId35"/>
    <p:sldId id="316" r:id="rId36"/>
    <p:sldId id="317" r:id="rId37"/>
    <p:sldId id="314" r:id="rId38"/>
    <p:sldId id="318" r:id="rId39"/>
    <p:sldId id="319" r:id="rId40"/>
    <p:sldId id="320" r:id="rId41"/>
    <p:sldId id="332" r:id="rId42"/>
    <p:sldId id="345" r:id="rId43"/>
    <p:sldId id="346" r:id="rId44"/>
    <p:sldId id="347" r:id="rId45"/>
    <p:sldId id="348" r:id="rId46"/>
    <p:sldId id="321" r:id="rId47"/>
    <p:sldId id="322" r:id="rId48"/>
    <p:sldId id="313" r:id="rId49"/>
    <p:sldId id="323" r:id="rId50"/>
    <p:sldId id="324" r:id="rId51"/>
    <p:sldId id="325" r:id="rId52"/>
    <p:sldId id="326" r:id="rId53"/>
    <p:sldId id="294" r:id="rId54"/>
    <p:sldId id="327" r:id="rId55"/>
    <p:sldId id="300" r:id="rId56"/>
    <p:sldId id="301" r:id="rId57"/>
    <p:sldId id="328" r:id="rId58"/>
    <p:sldId id="329" r:id="rId59"/>
    <p:sldId id="330" r:id="rId6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94"/>
  </p:normalViewPr>
  <p:slideViewPr>
    <p:cSldViewPr snapToGrid="0">
      <p:cViewPr varScale="1">
        <p:scale>
          <a:sx n="156" d="100"/>
          <a:sy n="156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ggingface.co/bartowski/granite-3.1-1b-a400m-instruct-GGU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artowski/granite-embedding-278m-multilingual-GGUF" TargetMode="External"/><Relationship Id="rId2" Type="http://schemas.openxmlformats.org/officeDocument/2006/relationships/hyperlink" Target="https://huggingface.co/nomic-ai/nomic-embed-text-v1.5-GGUF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153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21306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21306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85C8E-0BE7-5812-AABE-FD0F005F17C2}"/>
              </a:ext>
            </a:extLst>
          </p:cNvPr>
          <p:cNvSpPr txBox="1"/>
          <p:nvPr/>
        </p:nvSpPr>
        <p:spPr>
          <a:xfrm>
            <a:off x="81643" y="1931646"/>
            <a:ext cx="4572000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Granite 3.1-1B-A400M-Instruct: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This is the base model. "Granite" refers to IBM's series of large language models. "3.1" is the version. "1B" indicates it has 1 billion parameters, making it a relatively small and efficient model. "A400M" likely refers to a specific architecture or training configuration, and "Instruct" means it's fine-tuned for instruction following.</a:t>
            </a:r>
          </a:p>
          <a:p>
            <a:pPr>
              <a:buNone/>
            </a:pPr>
            <a:r>
              <a:rPr lang="en-US" sz="1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0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0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). It allows for various quantization levels.</a:t>
            </a:r>
          </a:p>
          <a:p>
            <a:r>
              <a:rPr lang="en-US" sz="10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sz="1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sz="1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The repository offers many different quantized versions of the model.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370F-EB68-03FB-7E72-E0403DF0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also download a small embedding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49D75-9840-69F0-E2E5-B2A30B081134}"/>
              </a:ext>
            </a:extLst>
          </p:cNvPr>
          <p:cNvSpPr txBox="1"/>
          <p:nvPr/>
        </p:nvSpPr>
        <p:spPr>
          <a:xfrm>
            <a:off x="106136" y="731160"/>
            <a:ext cx="535577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https://huggingface.co/nomic-ai/nomic-embed-text-v1.5-GGUF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E62A9-ADD9-46F0-C5EC-BACEF5D0F843}"/>
              </a:ext>
            </a:extLst>
          </p:cNvPr>
          <p:cNvSpPr txBox="1"/>
          <p:nvPr/>
        </p:nvSpPr>
        <p:spPr>
          <a:xfrm>
            <a:off x="106136" y="1063550"/>
            <a:ext cx="634365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https://huggingface.co/bartowski/granite-embedding-278m-multilingual-GGUF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991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C9783-30AF-CF54-8C77-A6DDF4107EA7}"/>
              </a:ext>
            </a:extLst>
          </p:cNvPr>
          <p:cNvSpPr/>
          <p:nvPr/>
        </p:nvSpPr>
        <p:spPr>
          <a:xfrm>
            <a:off x="99692" y="640846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DFE05-6713-EFBF-D959-B2E461A7FDCC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C5D6-9E5C-1F39-FC96-AEFCB001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B105-0547-644D-0F1B-80977EB2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336CC-2D77-52CF-C7EC-A891D478BC6D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41861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8B17E8-0DAF-8E09-B27B-B33BC692717E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4B595-1E57-5C12-208F-2617DDFA4F07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AEE44-46CE-6E20-1011-2577518B29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6892503-10DF-7C3E-636A-9D08B57400EC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8111-4421-BF1D-C720-21DBE4F4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34BA-4DD0-2E29-C174-C54BA5B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730E5-FE05-9A81-75BA-BF6C03922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537709-38FA-F1D3-2AEE-D32505DA80F5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FAEA0-7841-6D6F-0DB0-BA964F566EB9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39680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r>
              <a:rPr lang="en-US" dirty="0" err="1"/>
              <a:t>AA_llm_content_generation.R</a:t>
            </a:r>
            <a:br>
              <a:rPr lang="en-US" dirty="0"/>
            </a:br>
            <a:r>
              <a:rPr lang="en-US" dirty="0" err="1"/>
              <a:t>AAA_llm_sentiment.R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</a:t>
            </a:r>
            <a:r>
              <a:rPr lang="en-US" dirty="0">
                <a:solidFill>
                  <a:srgbClr val="FDFDFD"/>
                </a:solidFill>
                <a:latin typeface="ui-sans-serif"/>
              </a:rPr>
              <a:t>D</a:t>
            </a:r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05970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185698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680756"/>
            <a:ext cx="2186344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175814"/>
            <a:ext cx="140366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185697"/>
            <a:ext cx="418322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08661"/>
            <a:ext cx="128495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185697"/>
            <a:ext cx="779978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680756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175813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175813"/>
            <a:ext cx="71803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document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part of speech tagging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CF7DF-FDFE-A906-E213-9430F3292D22}"/>
              </a:ext>
            </a:extLst>
          </p:cNvPr>
          <p:cNvSpPr/>
          <p:nvPr/>
        </p:nvSpPr>
        <p:spPr>
          <a:xfrm>
            <a:off x="408214" y="996043"/>
            <a:ext cx="3796393" cy="385354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6D435-219A-14BB-61D2-8406174EE7DF}"/>
              </a:ext>
            </a:extLst>
          </p:cNvPr>
          <p:cNvSpPr txBox="1"/>
          <p:nvPr/>
        </p:nvSpPr>
        <p:spPr>
          <a:xfrm>
            <a:off x="408213" y="996043"/>
            <a:ext cx="379639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04461-17F9-E4C9-D65E-3BBA8CE55E80}"/>
              </a:ext>
            </a:extLst>
          </p:cNvPr>
          <p:cNvSpPr txBox="1"/>
          <p:nvPr/>
        </p:nvSpPr>
        <p:spPr>
          <a:xfrm>
            <a:off x="644978" y="1568701"/>
            <a:ext cx="233498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UD Pipe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E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7A02C-4A25-AB65-A14F-F3C43F58EDDF}"/>
              </a:ext>
            </a:extLst>
          </p:cNvPr>
          <p:cNvSpPr txBox="1"/>
          <p:nvPr/>
        </p:nvSpPr>
        <p:spPr>
          <a:xfrm>
            <a:off x="152400" y="89464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https://gandalf.lakera.ai/</a:t>
            </a:r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1749149"/>
            <a:ext cx="5470072" cy="2050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future is “agentic”!</a:t>
            </a:r>
            <a:br>
              <a:rPr lang="en-US" sz="3600" dirty="0"/>
            </a:br>
            <a:r>
              <a:rPr lang="en-US" sz="2000" dirty="0"/>
              <a:t>Multiple LLMs will interact to solve subset tasks leading to a goal.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CC2B7-5769-EB12-7AC2-49EF99E3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949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45502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 lot of promise &amp; hype about LLMs talking to one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225824" y="4351596"/>
            <a:ext cx="4207383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may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225824" y="1508593"/>
            <a:ext cx="4346176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may take us beyond the simple question-and-answer exchanges that have defined our initial forays into AI. </a:t>
            </a:r>
          </a:p>
          <a:p>
            <a:endParaRPr lang="en-US" dirty="0">
              <a:solidFill>
                <a:srgbClr val="FAFAFF"/>
              </a:solidFill>
            </a:endParaRPr>
          </a:p>
          <a:p>
            <a:r>
              <a:rPr lang="en-US" dirty="0">
                <a:solidFill>
                  <a:srgbClr val="FAFAFF"/>
                </a:solidFill>
              </a:rPr>
              <a:t>Instead, agentic workflows involve a cyclical process where AI systems continually refine their outputs, learn from interactions, and contribute more effectively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93128-3F30-6891-DA4C-A9166518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Primer on Agentic Systems – see video </a:t>
            </a:r>
            <a:r>
              <a:rPr lang="en-US" sz="2000" dirty="0"/>
              <a:t>agentic_explanation.mp4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CB962-D11C-E0C9-0C23-8A17BB6C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116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70130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Workflows can become more complicated – </a:t>
            </a:r>
            <a:r>
              <a:rPr lang="en-US" sz="2700" dirty="0"/>
              <a:t>see video 7_agents.mp4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77B9-4556-CBB7-6A15-95B34226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998220"/>
            <a:ext cx="6961414" cy="37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1577</Words>
  <Application>Microsoft Macintosh PowerPoint</Application>
  <PresentationFormat>On-screen Show (16:9)</PresentationFormat>
  <Paragraphs>173</Paragraphs>
  <Slides>59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Download Jan AI, then download a local model.</vt:lpstr>
      <vt:lpstr>You can download either model…results will vary</vt:lpstr>
      <vt:lpstr>We will also download a small embedding model</vt:lpstr>
      <vt:lpstr>Local LLM to Cloud Comparison</vt:lpstr>
      <vt:lpstr>Once downloaded, load the model</vt:lpstr>
      <vt:lpstr>Test your local LLM using the chat interface.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 AA_llm_content_generation.R AAA_llm_sentiment.R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  <vt:lpstr>Ask questions carefully when seeking answers.</vt:lpstr>
      <vt:lpstr>Basic Prompt – Use the R script to follow this format.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Think of LLMS as useful tools for specific tasks like NER</vt:lpstr>
      <vt:lpstr>Use an LLM for sentiment</vt:lpstr>
      <vt:lpstr>Use an LLM for summarization</vt:lpstr>
      <vt:lpstr>Use an LLM for document classification</vt:lpstr>
      <vt:lpstr>Use an LLM for part of speech tagging</vt:lpstr>
      <vt:lpstr>Asking for citations…risky business!</vt:lpstr>
      <vt:lpstr>Asking for citations…risky business!</vt:lpstr>
      <vt:lpstr>LLMs are usually censored to avoid bias &amp; offensive content.  Jailbreak prompts exist to overcome internal guardrails &amp; the community has made uncensored models.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  <vt:lpstr>The future is “agentic”! Multiple LLMs will interact to solve subset tasks leading to a goal.  </vt:lpstr>
      <vt:lpstr>There is a lot of promise &amp; hype about LLMs talking to one another.</vt:lpstr>
      <vt:lpstr>Problem solving agent workflows are emerging.</vt:lpstr>
      <vt:lpstr>Open F_agenticExample.R</vt:lpstr>
      <vt:lpstr>Primer on Agentic Systems – see video agentic_explanation.mp4</vt:lpstr>
      <vt:lpstr>Agentic Workflows can become more complicated – see video 7_agents.mp4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21</cp:revision>
  <dcterms:modified xsi:type="dcterms:W3CDTF">2025-06-22T16:36:18Z</dcterms:modified>
</cp:coreProperties>
</file>